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9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5" r:id="rId23"/>
    <p:sldId id="276" r:id="rId24"/>
    <p:sldId id="278" r:id="rId25"/>
    <p:sldId id="277" r:id="rId26"/>
    <p:sldId id="296" r:id="rId27"/>
    <p:sldId id="279" r:id="rId28"/>
    <p:sldId id="281" r:id="rId29"/>
    <p:sldId id="282" r:id="rId30"/>
    <p:sldId id="280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0988-9E84-4FBC-B4DA-2206C757BE6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70C3-157C-47C2-94DA-C143EEF1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https://www.flickr.com/photos/maisonbisson/1093979536/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770C3-157C-47C2-94DA-C143EEF189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https://www.flickr.com/photos/edith_soto/7271415680/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770C3-157C-47C2-94DA-C143EEF18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https://www.flickr.com/photos/shindotv/3835365695/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770C3-157C-47C2-94DA-C143EEF189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https://www.flickr.com/photos/59937401@N07/7214441194/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770C3-157C-47C2-94DA-C143EEF189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9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https://www.flickr.com/photos/scalino/6629580443/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770C3-157C-47C2-94DA-C143EEF189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3C37-3108-4991-A69F-334352EF7CCF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76B2-EB07-43A7-AD9F-017C198E2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mes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slguides.med.nyu.edu/emergencymedicine/getting-starte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sl.med.nyu.edu/sites/default/files/handouts/EndNoteX7Handout_3_2014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kevin.read@nyumc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562600"/>
            <a:ext cx="7772400" cy="76199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Learning to fish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60960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Searching the literature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6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method for </a:t>
            </a:r>
            <a:r>
              <a:rPr lang="en-US" b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assessing</a:t>
            </a:r>
            <a:r>
              <a:rPr lang="en-US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children</a:t>
            </a:r>
            <a:r>
              <a:rPr lang="en-US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come to the </a:t>
            </a:r>
            <a:r>
              <a:rPr lang="en-US" b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Emergency Department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PICO(T).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 = Patient/Problem/Population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How would you describe a group of patients similar to yours? What are the most important characteristics of the patient?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 = Intervention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What main intervention, prognostic factor, or exposure are you considering? </a:t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 = Comparison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main alternative you are considering, if any? Not always necessary.</a:t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 = Outcome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What do you hope to accomplish, measure, or improve? </a:t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 = Type of Question/Study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Are you asking a question of therapy, diagnosis, etiology/harm, prognosis, or prevention? Are you looking for randomized controlled trials (RCT), cohort studies, or economic analyses?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95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PICO(T).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 = Patient/Problem/Population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Children in the ED.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 = Intervention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 assessment.</a:t>
            </a: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 = Comparison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N/A OR Different temperature assessments if you are comparing. </a:t>
            </a: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 = Outcome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temperature assessment.</a:t>
            </a:r>
            <a: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rgbClr val="40404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49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Keywords.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Concepts:</a:t>
            </a:r>
          </a:p>
          <a:p>
            <a:r>
              <a:rPr lang="en-US" dirty="0" smtClean="0"/>
              <a:t>Child.</a:t>
            </a:r>
          </a:p>
          <a:p>
            <a:r>
              <a:rPr lang="en-US" dirty="0" smtClean="0"/>
              <a:t>Emergency department.</a:t>
            </a:r>
          </a:p>
          <a:p>
            <a:r>
              <a:rPr lang="en-US" dirty="0" smtClean="0"/>
              <a:t>Temperature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Keywords.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Concepts:</a:t>
            </a:r>
          </a:p>
          <a:p>
            <a:r>
              <a:rPr lang="en-US" dirty="0" smtClean="0"/>
              <a:t>Child.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Children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Kids</a:t>
            </a:r>
          </a:p>
          <a:p>
            <a:r>
              <a:rPr lang="en-US" dirty="0" smtClean="0"/>
              <a:t>Emergency department.</a:t>
            </a:r>
          </a:p>
          <a:p>
            <a:r>
              <a:rPr lang="en-US" dirty="0" smtClean="0"/>
              <a:t>Temperature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Keywords.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Concepts:</a:t>
            </a:r>
          </a:p>
          <a:p>
            <a:r>
              <a:rPr lang="en-US" dirty="0" smtClean="0"/>
              <a:t>Child.</a:t>
            </a:r>
          </a:p>
          <a:p>
            <a:r>
              <a:rPr lang="en-US" dirty="0" smtClean="0"/>
              <a:t>Emergency department.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Emergency room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Emergency ward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Emergency medicine</a:t>
            </a:r>
          </a:p>
          <a:p>
            <a:r>
              <a:rPr lang="en-US" dirty="0" smtClean="0"/>
              <a:t>Temperature assessment.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Keywords.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Concepts:</a:t>
            </a:r>
          </a:p>
          <a:p>
            <a:r>
              <a:rPr lang="en-US" dirty="0" smtClean="0"/>
              <a:t>Child.</a:t>
            </a:r>
          </a:p>
          <a:p>
            <a:r>
              <a:rPr lang="en-US" dirty="0" smtClean="0"/>
              <a:t>Emergency department.</a:t>
            </a:r>
          </a:p>
          <a:p>
            <a:r>
              <a:rPr lang="en-US" dirty="0" smtClean="0"/>
              <a:t>Temperature assessment.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Temperatures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Temperature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Grouping concepts with </a:t>
            </a:r>
            <a:r>
              <a:rPr lang="en-US" sz="6000" dirty="0" smtClean="0">
                <a:solidFill>
                  <a:srgbClr val="FF0000"/>
                </a:solidFill>
              </a:rPr>
              <a:t>OR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Child.</a:t>
            </a:r>
            <a:endParaRPr lang="en-US" b="1" dirty="0"/>
          </a:p>
          <a:p>
            <a:pPr lvl="1"/>
            <a:r>
              <a:rPr lang="en-US" dirty="0" smtClean="0"/>
              <a:t>(child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children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youth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kid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kids) </a:t>
            </a:r>
          </a:p>
          <a:p>
            <a:r>
              <a:rPr lang="en-US" b="1" dirty="0" smtClean="0"/>
              <a:t>Emergency department.</a:t>
            </a:r>
          </a:p>
          <a:p>
            <a:pPr lvl="1"/>
            <a:r>
              <a:rPr lang="en-US" dirty="0" smtClean="0"/>
              <a:t>(emergency department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emergency room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ER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ED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emergency medicine)</a:t>
            </a:r>
          </a:p>
          <a:p>
            <a:r>
              <a:rPr lang="en-US" b="1" dirty="0" smtClean="0"/>
              <a:t>Temperature assessment.</a:t>
            </a:r>
          </a:p>
          <a:p>
            <a:pPr lvl="1"/>
            <a:r>
              <a:rPr lang="en-US" dirty="0" smtClean="0"/>
              <a:t>(temperature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temperatures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temperature assessment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temperature measurement)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381000"/>
            <a:ext cx="8667044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Combining concepts with </a:t>
            </a:r>
            <a:r>
              <a:rPr lang="en-US" sz="6000" dirty="0" smtClean="0">
                <a:solidFill>
                  <a:srgbClr val="FF0000"/>
                </a:solidFill>
              </a:rPr>
              <a:t>AND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sz="3000" dirty="0" smtClean="0"/>
              <a:t>(child </a:t>
            </a:r>
            <a:r>
              <a:rPr lang="en-US" sz="3000" b="1" dirty="0" smtClean="0"/>
              <a:t>OR</a:t>
            </a:r>
            <a:r>
              <a:rPr lang="en-US" sz="3000" dirty="0" smtClean="0"/>
              <a:t> children </a:t>
            </a:r>
            <a:r>
              <a:rPr lang="en-US" sz="3000" b="1" dirty="0" smtClean="0"/>
              <a:t>OR</a:t>
            </a:r>
            <a:r>
              <a:rPr lang="en-US" sz="3000" dirty="0" smtClean="0"/>
              <a:t> youth </a:t>
            </a:r>
            <a:r>
              <a:rPr lang="en-US" sz="3000" b="1" dirty="0" smtClean="0"/>
              <a:t>OR</a:t>
            </a:r>
            <a:r>
              <a:rPr lang="en-US" sz="3000" dirty="0" smtClean="0"/>
              <a:t> kid </a:t>
            </a:r>
            <a:r>
              <a:rPr lang="en-US" sz="3000" b="1" dirty="0" smtClean="0"/>
              <a:t>OR</a:t>
            </a:r>
            <a:r>
              <a:rPr lang="en-US" sz="3000" dirty="0" smtClean="0"/>
              <a:t> kids)</a:t>
            </a:r>
          </a:p>
          <a:p>
            <a:pPr marL="0" lvl="1" indent="0">
              <a:buNone/>
            </a:pPr>
            <a:endParaRPr lang="en-US" sz="3000" dirty="0" smtClean="0"/>
          </a:p>
          <a:p>
            <a:pPr marL="0" lvl="1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AND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marL="0" lvl="1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000" dirty="0" smtClean="0"/>
              <a:t>(emergency department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room </a:t>
            </a:r>
            <a:r>
              <a:rPr lang="en-US" sz="3000" b="1" dirty="0" smtClean="0"/>
              <a:t>OR</a:t>
            </a:r>
            <a:r>
              <a:rPr lang="en-US" sz="3000" dirty="0" smtClean="0"/>
              <a:t> ER </a:t>
            </a:r>
            <a:r>
              <a:rPr lang="en-US" sz="3000" b="1" dirty="0" smtClean="0"/>
              <a:t>OR</a:t>
            </a:r>
            <a:r>
              <a:rPr lang="en-US" sz="3000" dirty="0" smtClean="0"/>
              <a:t> ED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medicine)</a:t>
            </a:r>
          </a:p>
          <a:p>
            <a:pPr marL="0" lvl="1" indent="0">
              <a:buNone/>
            </a:pPr>
            <a:endParaRPr lang="en-US" sz="3000" dirty="0" smtClean="0"/>
          </a:p>
          <a:p>
            <a:pPr marL="0" lvl="1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AND</a:t>
            </a:r>
          </a:p>
          <a:p>
            <a:pPr marL="0" lvl="1" indent="0"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000" dirty="0" smtClean="0"/>
              <a:t>(temperature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temperatures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assessment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measurement)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Biomedical Databases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Outline.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Search process.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Biomedical databases.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Saving your searches.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Managing your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PubMed / Medline.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Database of 24+ million citations.</a:t>
            </a:r>
          </a:p>
          <a:p>
            <a:r>
              <a:rPr lang="en-US" dirty="0" smtClean="0"/>
              <a:t>Premier biomedical database.</a:t>
            </a:r>
          </a:p>
          <a:p>
            <a:r>
              <a:rPr lang="en-US" dirty="0" smtClean="0"/>
              <a:t>Contains sophisticated vocabulary for searching the literature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MeSH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3" y="4648200"/>
            <a:ext cx="2381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4" y="304800"/>
            <a:ext cx="8962292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Medical Subject Headings (</a:t>
            </a:r>
            <a:r>
              <a:rPr lang="en-US" sz="4800" dirty="0" err="1" smtClean="0">
                <a:solidFill>
                  <a:srgbClr val="FF0000"/>
                </a:solidFill>
              </a:rPr>
              <a:t>MeSH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6369"/>
            <a:ext cx="4877243" cy="45720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3657600" y="1828800"/>
            <a:ext cx="1981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66800" y="3048000"/>
            <a:ext cx="45720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62400" y="4191000"/>
            <a:ext cx="16764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152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Children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27548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Temperature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21206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Body Temperature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198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Child, Preschool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38978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Thermometers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2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0"/>
            <a:ext cx="8667044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Search terms.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000" dirty="0" smtClean="0"/>
              <a:t>(child </a:t>
            </a:r>
            <a:r>
              <a:rPr lang="en-US" sz="3000" b="1" dirty="0" smtClean="0"/>
              <a:t>OR</a:t>
            </a:r>
            <a:r>
              <a:rPr lang="en-US" sz="3000" dirty="0" smtClean="0"/>
              <a:t> children </a:t>
            </a:r>
            <a:r>
              <a:rPr lang="en-US" sz="3000" b="1" dirty="0" smtClean="0"/>
              <a:t>OR</a:t>
            </a:r>
            <a:r>
              <a:rPr lang="en-US" sz="3000" dirty="0" smtClean="0"/>
              <a:t> youth </a:t>
            </a:r>
            <a:r>
              <a:rPr lang="en-US" sz="3000" b="1" dirty="0" smtClean="0"/>
              <a:t>OR</a:t>
            </a:r>
            <a:r>
              <a:rPr lang="en-US" sz="3000" dirty="0" smtClean="0"/>
              <a:t> kid </a:t>
            </a:r>
            <a:r>
              <a:rPr lang="en-US" sz="3000" b="1" dirty="0" smtClean="0"/>
              <a:t>OR</a:t>
            </a:r>
            <a:r>
              <a:rPr lang="en-US" sz="3000" dirty="0" smtClean="0"/>
              <a:t> kids)</a:t>
            </a:r>
          </a:p>
          <a:p>
            <a:pPr marL="0" lvl="1" indent="0">
              <a:buNone/>
            </a:pPr>
            <a:endParaRPr lang="en-US" sz="3000" dirty="0" smtClean="0"/>
          </a:p>
          <a:p>
            <a:pPr marL="0" lvl="1" indent="0">
              <a:buNone/>
            </a:pPr>
            <a:r>
              <a:rPr lang="en-US" sz="3000" dirty="0" smtClean="0"/>
              <a:t>(emergency department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room </a:t>
            </a:r>
            <a:r>
              <a:rPr lang="en-US" sz="3000" b="1" dirty="0" smtClean="0"/>
              <a:t>OR</a:t>
            </a:r>
            <a:r>
              <a:rPr lang="en-US" sz="3000" dirty="0" smtClean="0"/>
              <a:t> ER </a:t>
            </a:r>
            <a:r>
              <a:rPr lang="en-US" sz="3000" b="1" dirty="0" smtClean="0"/>
              <a:t>OR</a:t>
            </a:r>
            <a:r>
              <a:rPr lang="en-US" sz="3000" dirty="0" smtClean="0"/>
              <a:t> ED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medicine)</a:t>
            </a:r>
          </a:p>
          <a:p>
            <a:pPr marL="0" lvl="1" indent="0">
              <a:buNone/>
            </a:pPr>
            <a:endParaRPr lang="en-US" sz="3000" b="1" dirty="0" smtClean="0"/>
          </a:p>
          <a:p>
            <a:pPr marL="0" lvl="1" indent="0">
              <a:buNone/>
            </a:pPr>
            <a:r>
              <a:rPr lang="en-US" sz="3000" dirty="0" smtClean="0"/>
              <a:t>(temperature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temperatures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assessment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measurement)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Searching </a:t>
            </a:r>
            <a:r>
              <a:rPr lang="en-US" sz="6000" dirty="0" err="1" smtClean="0">
                <a:solidFill>
                  <a:srgbClr val="FF0000"/>
                </a:solidFill>
              </a:rPr>
              <a:t>MeSH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6786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90800" y="4434178"/>
            <a:ext cx="367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http://www.ncbi.nlm.nih.gov/mesh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32" y="1371600"/>
            <a:ext cx="6389136" cy="54864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Adding </a:t>
            </a:r>
            <a:r>
              <a:rPr lang="en-US" sz="6000" dirty="0" err="1" smtClean="0">
                <a:solidFill>
                  <a:srgbClr val="FF0000"/>
                </a:solidFill>
              </a:rPr>
              <a:t>MeSH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/>
              <a:t>to your search.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3000" dirty="0" smtClean="0"/>
              <a:t>(child </a:t>
            </a:r>
            <a:r>
              <a:rPr lang="en-US" sz="3000" b="1" dirty="0" smtClean="0"/>
              <a:t>OR</a:t>
            </a:r>
            <a:r>
              <a:rPr lang="en-US" sz="3000" dirty="0" smtClean="0"/>
              <a:t> children </a:t>
            </a:r>
            <a:r>
              <a:rPr lang="en-US" sz="3000" b="1" dirty="0" smtClean="0"/>
              <a:t>OR</a:t>
            </a:r>
            <a:r>
              <a:rPr lang="en-US" sz="3000" dirty="0" smtClean="0"/>
              <a:t> youth </a:t>
            </a:r>
            <a:r>
              <a:rPr lang="en-US" sz="3000" b="1" dirty="0" smtClean="0"/>
              <a:t>OR</a:t>
            </a:r>
            <a:r>
              <a:rPr lang="en-US" sz="3000" dirty="0" smtClean="0"/>
              <a:t> kid </a:t>
            </a:r>
            <a:r>
              <a:rPr lang="en-US" sz="3000" b="1" dirty="0" smtClean="0"/>
              <a:t>OR</a:t>
            </a:r>
            <a:r>
              <a:rPr lang="en-US" sz="3000" dirty="0" smtClean="0"/>
              <a:t> kids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b="1" u="sng" dirty="0" smtClean="0">
                <a:solidFill>
                  <a:srgbClr val="FF0000"/>
                </a:solidFill>
              </a:rPr>
              <a:t>child[mesh]</a:t>
            </a:r>
            <a:r>
              <a:rPr lang="en-US" sz="3000" dirty="0" smtClean="0"/>
              <a:t>)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b="1" dirty="0" smtClean="0"/>
              <a:t>AND</a:t>
            </a:r>
            <a:r>
              <a:rPr lang="en-US" sz="3000" dirty="0" smtClean="0"/>
              <a:t>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dirty="0" smtClean="0"/>
              <a:t>(emergency department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room </a:t>
            </a:r>
            <a:r>
              <a:rPr lang="en-US" sz="3000" b="1" dirty="0" smtClean="0"/>
              <a:t>OR</a:t>
            </a:r>
            <a:r>
              <a:rPr lang="en-US" sz="3000" dirty="0" smtClean="0"/>
              <a:t> ER </a:t>
            </a:r>
            <a:r>
              <a:rPr lang="en-US" sz="3000" b="1" dirty="0" smtClean="0"/>
              <a:t>OR</a:t>
            </a:r>
            <a:r>
              <a:rPr lang="en-US" sz="3000" dirty="0" smtClean="0"/>
              <a:t> ED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medicine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b="1" u="sng" dirty="0" smtClean="0">
                <a:solidFill>
                  <a:srgbClr val="FF0000"/>
                </a:solidFill>
              </a:rPr>
              <a:t>emergency service, hospital[mesh]</a:t>
            </a:r>
            <a:r>
              <a:rPr lang="en-US" sz="3000" dirty="0" smtClean="0"/>
              <a:t>)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b="1" dirty="0" smtClean="0"/>
              <a:t>AND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dirty="0" smtClean="0"/>
              <a:t>(temperature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temperatures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assessment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measurement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b="1" u="sng" dirty="0" smtClean="0">
                <a:solidFill>
                  <a:srgbClr val="FF0000"/>
                </a:solidFill>
              </a:rPr>
              <a:t>body temperature[mesh]</a:t>
            </a:r>
            <a:r>
              <a:rPr lang="en-US" sz="30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PubMed / Medline.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b="1" dirty="0" smtClean="0"/>
              <a:t>Other search tips.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tiab</a:t>
            </a:r>
            <a:r>
              <a:rPr lang="en-US" dirty="0" smtClean="0"/>
              <a:t>]: Will search terms in title and abstract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ot</a:t>
            </a:r>
            <a:r>
              <a:rPr lang="en-US" dirty="0" smtClean="0"/>
              <a:t>]: Will search terms only in author supplied keywords</a:t>
            </a:r>
          </a:p>
          <a:p>
            <a:pPr lvl="1"/>
            <a:r>
              <a:rPr lang="en-US" dirty="0" smtClean="0"/>
              <a:t>[au]: Will search for the author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3" y="4648200"/>
            <a:ext cx="2381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Adding </a:t>
            </a:r>
            <a:r>
              <a:rPr lang="en-US" sz="6000" dirty="0" smtClean="0">
                <a:solidFill>
                  <a:srgbClr val="FF0000"/>
                </a:solidFill>
              </a:rPr>
              <a:t>[tags] </a:t>
            </a:r>
            <a:r>
              <a:rPr lang="en-US" sz="6000" dirty="0" smtClean="0"/>
              <a:t>to your search.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000" dirty="0" smtClean="0"/>
              <a:t>(child</a:t>
            </a:r>
            <a:r>
              <a:rPr lang="en-US" sz="3000" dirty="0" smtClean="0">
                <a:solidFill>
                  <a:srgbClr val="FF0000"/>
                </a:solidFill>
              </a:rPr>
              <a:t>[</a:t>
            </a:r>
            <a:r>
              <a:rPr lang="en-US" sz="3000" dirty="0" err="1" smtClean="0">
                <a:solidFill>
                  <a:srgbClr val="FF0000"/>
                </a:solidFill>
              </a:rPr>
              <a:t>tiab</a:t>
            </a:r>
            <a:r>
              <a:rPr lang="en-US" sz="3000" dirty="0" smtClean="0">
                <a:solidFill>
                  <a:srgbClr val="FF0000"/>
                </a:solidFill>
              </a:rPr>
              <a:t>]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children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tiab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youth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tiab</a:t>
            </a:r>
            <a:r>
              <a:rPr lang="en-US" sz="3000" dirty="0" smtClean="0">
                <a:solidFill>
                  <a:srgbClr val="FF0000"/>
                </a:solidFill>
              </a:rPr>
              <a:t>]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kid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tiab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kids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tiab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child[mesh])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b="1" dirty="0" smtClean="0"/>
              <a:t>AND</a:t>
            </a:r>
            <a:r>
              <a:rPr lang="en-US" sz="3000" dirty="0" smtClean="0"/>
              <a:t>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3000" dirty="0" smtClean="0"/>
              <a:t>(emergency department</a:t>
            </a:r>
            <a:r>
              <a:rPr lang="en-US" sz="3000" dirty="0" smtClean="0">
                <a:solidFill>
                  <a:srgbClr val="FF0000"/>
                </a:solidFill>
              </a:rPr>
              <a:t>[</a:t>
            </a:r>
            <a:r>
              <a:rPr lang="en-US" sz="3000" dirty="0" err="1" smtClean="0">
                <a:solidFill>
                  <a:srgbClr val="FF0000"/>
                </a:solidFill>
              </a:rPr>
              <a:t>ot</a:t>
            </a:r>
            <a:r>
              <a:rPr lang="en-US" sz="3000" dirty="0" smtClean="0">
                <a:solidFill>
                  <a:srgbClr val="FF0000"/>
                </a:solidFill>
              </a:rPr>
              <a:t>]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</a:t>
            </a:r>
            <a:r>
              <a:rPr lang="en-US" sz="3000" dirty="0"/>
              <a:t>room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ot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ER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ot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</a:t>
            </a:r>
            <a:r>
              <a:rPr lang="en-US" sz="3000" dirty="0"/>
              <a:t>ED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ot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</a:t>
            </a:r>
            <a:r>
              <a:rPr lang="en-US" sz="3000" dirty="0"/>
              <a:t>medicine</a:t>
            </a:r>
            <a:r>
              <a:rPr lang="en-US" sz="3000" dirty="0">
                <a:solidFill>
                  <a:srgbClr val="FF0000"/>
                </a:solidFill>
              </a:rPr>
              <a:t>[</a:t>
            </a:r>
            <a:r>
              <a:rPr lang="en-US" sz="3000" dirty="0" err="1">
                <a:solidFill>
                  <a:srgbClr val="FF0000"/>
                </a:solidFill>
              </a:rPr>
              <a:t>ot</a:t>
            </a:r>
            <a:r>
              <a:rPr lang="en-US" sz="3000" dirty="0">
                <a:solidFill>
                  <a:srgbClr val="FF0000"/>
                </a:solidFill>
              </a:rPr>
              <a:t>]  </a:t>
            </a:r>
            <a:r>
              <a:rPr lang="en-US" sz="3000" b="1" dirty="0" smtClean="0"/>
              <a:t>OR</a:t>
            </a:r>
            <a:r>
              <a:rPr lang="en-US" sz="3000" dirty="0" smtClean="0"/>
              <a:t> emergency service, hospital[mesh])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b="1" dirty="0" smtClean="0"/>
              <a:t>AND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3000" dirty="0" smtClean="0"/>
              <a:t>(temperature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temperatures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assessment </a:t>
            </a:r>
            <a:r>
              <a:rPr lang="en-US" sz="3000" b="1" dirty="0" smtClean="0"/>
              <a:t>OR</a:t>
            </a:r>
            <a:r>
              <a:rPr lang="en-US" sz="3000" dirty="0" smtClean="0"/>
              <a:t> temperature measurement </a:t>
            </a:r>
            <a:r>
              <a:rPr lang="en-US" sz="3000" b="1" dirty="0" smtClean="0"/>
              <a:t>OR</a:t>
            </a:r>
            <a:r>
              <a:rPr lang="en-US" sz="3000" dirty="0" smtClean="0"/>
              <a:t> body temperature[mesh])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Other databases.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Embase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 focused biomedical and pharmacological database of 8+ million citations</a:t>
            </a:r>
            <a:endParaRPr lang="en-US" b="1" dirty="0" smtClean="0"/>
          </a:p>
          <a:p>
            <a:r>
              <a:rPr lang="en-US" b="1" dirty="0" smtClean="0"/>
              <a:t>Cochrane Library.</a:t>
            </a:r>
          </a:p>
          <a:p>
            <a:pPr lvl="1"/>
            <a:r>
              <a:rPr lang="en-US" dirty="0" smtClean="0"/>
              <a:t>Database of systematic reviews, trials, methods, technology assessments</a:t>
            </a:r>
            <a:endParaRPr lang="en-US" sz="2400" b="1" dirty="0" smtClean="0"/>
          </a:p>
          <a:p>
            <a:r>
              <a:rPr lang="en-US" b="1" dirty="0" smtClean="0"/>
              <a:t>Web of Science.</a:t>
            </a:r>
          </a:p>
          <a:p>
            <a:pPr lvl="1"/>
            <a:r>
              <a:rPr lang="en-US" dirty="0" smtClean="0"/>
              <a:t>Database that shows # of times articles have been cited, covers biomedical research</a:t>
            </a:r>
            <a:endParaRPr lang="en-US" b="1" dirty="0" smtClean="0"/>
          </a:p>
          <a:p>
            <a:endParaRPr lang="en-US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Your ED guide.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883736" cy="518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057400" y="1337846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http://hslguides.med.nyu.edu/emergencymedicine/getting-started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8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9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</a:t>
            </a:r>
            <a:r>
              <a:rPr lang="en-US" sz="6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our searches.</a:t>
            </a:r>
            <a:endParaRPr lang="en-US" sz="6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Search Process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57792"/>
              </p:ext>
            </p:extLst>
          </p:nvPr>
        </p:nvGraphicFramePr>
        <p:xfrm>
          <a:off x="152400" y="1523998"/>
          <a:ext cx="8839200" cy="500324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9800"/>
                <a:gridCol w="2362200"/>
                <a:gridCol w="2057400"/>
                <a:gridCol w="2209800"/>
              </a:tblGrid>
              <a:tr h="45720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Search Concept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Keywords used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Subjec</a:t>
                      </a:r>
                      <a:r>
                        <a:rPr lang="en-US" sz="1400" baseline="0" dirty="0" smtClean="0">
                          <a:latin typeface="+mn-lt"/>
                        </a:rPr>
                        <a:t>t headings used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Full search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72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Child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Child</a:t>
                      </a:r>
                    </a:p>
                    <a:p>
                      <a:r>
                        <a:rPr lang="en-US" sz="1400" dirty="0" smtClean="0">
                          <a:latin typeface="+mn-lt"/>
                          <a:cs typeface="Arial Unicode MS"/>
                        </a:rPr>
                        <a:t>Youth</a:t>
                      </a:r>
                    </a:p>
                    <a:p>
                      <a:r>
                        <a:rPr lang="en-US" sz="1400" dirty="0" smtClean="0">
                          <a:latin typeface="+mn-lt"/>
                          <a:cs typeface="Arial Unicode MS"/>
                        </a:rPr>
                        <a:t>Children</a:t>
                      </a:r>
                    </a:p>
                    <a:p>
                      <a:r>
                        <a:rPr lang="en-US" sz="1400" dirty="0" smtClean="0">
                          <a:latin typeface="+mn-lt"/>
                          <a:cs typeface="Arial Unicode MS"/>
                        </a:rPr>
                        <a:t>Kid</a:t>
                      </a:r>
                    </a:p>
                    <a:p>
                      <a:r>
                        <a:rPr lang="en-US" sz="1400" dirty="0" smtClean="0">
                          <a:latin typeface="+mn-lt"/>
                          <a:cs typeface="Arial Unicode MS"/>
                        </a:rPr>
                        <a:t>Kids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Child[mesh]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(child[mesh]</a:t>
                      </a:r>
                      <a:r>
                        <a:rPr lang="en-US" sz="1400" baseline="0" dirty="0" smtClean="0">
                          <a:latin typeface="+mn-lt"/>
                        </a:rPr>
                        <a:t> OR child OR youth OR children OR kid OR kids)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Emergency Departments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emergency department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emergency ward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emergency room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“Emergency service, hospital”[mesh]</a:t>
                      </a:r>
                    </a:p>
                    <a:p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(“Emergency service, hospital”[mesh] OR emergency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department OR emergency ward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OR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emergency room)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  <a:p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Temperature</a:t>
                      </a:r>
                      <a:r>
                        <a:rPr lang="en-US" sz="1400" baseline="0" dirty="0" smtClean="0">
                          <a:latin typeface="+mn-lt"/>
                        </a:rPr>
                        <a:t> measurements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Temperature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measurement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temperature</a:t>
                      </a:r>
                    </a:p>
                    <a:p>
                      <a:r>
                        <a:rPr lang="en-US" sz="1400" dirty="0" smtClean="0">
                          <a:latin typeface="+mn-lt"/>
                        </a:rPr>
                        <a:t>temperature assessment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“Body temperature”[mesh]</a:t>
                      </a:r>
                      <a:endParaRPr lang="en-US" sz="1400" dirty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(“Body temperature”[mesh]</a:t>
                      </a:r>
                      <a:r>
                        <a:rPr lang="en-US" sz="1400" baseline="0" dirty="0" smtClean="0">
                          <a:latin typeface="+mn-lt"/>
                        </a:rPr>
                        <a:t> OR </a:t>
                      </a:r>
                      <a:r>
                        <a:rPr lang="en-US" sz="1400" dirty="0" smtClean="0">
                          <a:latin typeface="+mn-lt"/>
                        </a:rPr>
                        <a:t>temperature measurement OR temperature assessment)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171271"/>
            <a:ext cx="2159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cs typeface="Arial Unicode MS"/>
              </a:rPr>
              <a:t>Date: </a:t>
            </a:r>
            <a:r>
              <a:rPr lang="en-US" dirty="0" smtClean="0">
                <a:cs typeface="Arial Unicode MS"/>
              </a:rPr>
              <a:t>April 1, 2014</a:t>
            </a:r>
          </a:p>
          <a:p>
            <a:pPr algn="r"/>
            <a:r>
              <a:rPr lang="en-US" b="1" dirty="0" smtClean="0">
                <a:cs typeface="Arial Unicode MS"/>
              </a:rPr>
              <a:t>Time: </a:t>
            </a:r>
            <a:r>
              <a:rPr lang="en-US" dirty="0" smtClean="0">
                <a:cs typeface="Arial Unicode MS"/>
              </a:rPr>
              <a:t>12:55pm</a:t>
            </a:r>
          </a:p>
          <a:p>
            <a:pPr algn="r"/>
            <a:r>
              <a:rPr lang="en-US" b="1" dirty="0" smtClean="0">
                <a:cs typeface="Arial Unicode MS"/>
              </a:rPr>
              <a:t>Database: </a:t>
            </a:r>
            <a:r>
              <a:rPr lang="en-US" dirty="0" smtClean="0">
                <a:cs typeface="Arial Unicode MS"/>
              </a:rPr>
              <a:t>Medline</a:t>
            </a:r>
          </a:p>
          <a:p>
            <a:pPr algn="r"/>
            <a:r>
              <a:rPr lang="en-US" b="1" dirty="0" smtClean="0">
                <a:cs typeface="Arial Unicode MS"/>
              </a:rPr>
              <a:t>Results: </a:t>
            </a:r>
            <a:r>
              <a:rPr lang="en-US" dirty="0" smtClean="0">
                <a:cs typeface="Arial Unicode MS"/>
              </a:rPr>
              <a:t>109</a:t>
            </a:r>
            <a:endParaRPr lang="en-US" dirty="0">
              <a:cs typeface="Arial Unicode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Document it.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786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Save it.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095238" cy="622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745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00819" y="1524000"/>
            <a:ext cx="1466981" cy="821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21" y="1583754"/>
            <a:ext cx="6923958" cy="5257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362200" y="1752600"/>
            <a:ext cx="733491" cy="3346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Save it.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095238" cy="622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1524000"/>
            <a:ext cx="3943270" cy="544401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56176" cy="33292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676400" y="1676400"/>
            <a:ext cx="3124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59375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Organizing your literature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Endnote.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13554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087277"/>
            <a:ext cx="1447800" cy="2560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3048000"/>
            <a:ext cx="4876800" cy="28401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2087277"/>
            <a:ext cx="1219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94"/>
            <a:ext cx="9144000" cy="34034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384430" y="2286000"/>
            <a:ext cx="3311769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276600"/>
            <a:ext cx="1295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00" smtClean="0"/>
              <a:t>Exporting to Endnote.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34707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13554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5800" dirty="0" smtClean="0"/>
              <a:t>Exporting to Endnote.</a:t>
            </a:r>
            <a:endParaRPr lang="en-US" sz="5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589"/>
            <a:ext cx="9144000" cy="340341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0" idx="0"/>
          </p:cNvCxnSpPr>
          <p:nvPr/>
        </p:nvCxnSpPr>
        <p:spPr>
          <a:xfrm flipV="1">
            <a:off x="1132743" y="3962400"/>
            <a:ext cx="2296257" cy="23749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1" y="6337394"/>
            <a:ext cx="1655884" cy="3682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13554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Endnote &amp; Word.</a:t>
            </a:r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0" y="4052147"/>
            <a:ext cx="9144000" cy="280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7391400" cy="50066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5" name="Elbow Connector 4"/>
          <p:cNvCxnSpPr/>
          <p:nvPr/>
        </p:nvCxnSpPr>
        <p:spPr>
          <a:xfrm rot="16200000" flipH="1">
            <a:off x="3069377" y="2874222"/>
            <a:ext cx="2770297" cy="2355851"/>
          </a:xfrm>
          <a:prstGeom prst="bentConnector3">
            <a:avLst>
              <a:gd name="adj1" fmla="val 912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88478" y="4052147"/>
            <a:ext cx="2866048" cy="723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/>
              <a:t>Endnote &amp; NYUHSL.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53" y="1447800"/>
            <a:ext cx="5496693" cy="48870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24200" y="6477000"/>
            <a:ext cx="5867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hsl.med.nyu.edu/sites/default/files/handouts/EndNoteX7Handout_3_2014.pdf</a:t>
            </a:r>
            <a:r>
              <a:rPr lang="en-US" sz="1050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49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Takeaways.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Search process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Refine your question(s)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Define your parameters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Think of all possible synonyms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Use trusted biomedical databases.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Which databases will find you the best results?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What features will help refine your search?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Building the search.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525963"/>
          </a:xfrm>
        </p:spPr>
        <p:txBody>
          <a:bodyPr/>
          <a:lstStyle/>
          <a:p>
            <a:r>
              <a:rPr lang="en-US" dirty="0" smtClean="0"/>
              <a:t>What is my search question? What am I trying to </a:t>
            </a:r>
            <a:r>
              <a:rPr lang="en-US" dirty="0" smtClean="0"/>
              <a:t>answer?</a:t>
            </a:r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terms/keywords that can be used to describe my topic(s)?</a:t>
            </a:r>
          </a:p>
          <a:p>
            <a:r>
              <a:rPr lang="en-US" dirty="0" smtClean="0"/>
              <a:t>Where is the best place to find information on this topic?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Takeaways.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Save your searches.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Document your searches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Save them with </a:t>
            </a:r>
            <a:r>
              <a:rPr lang="en-US" dirty="0" err="1" smtClean="0"/>
              <a:t>MyNCBI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Manage your results.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Use Endnote (or something similar)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Build Inclusion/Exclusion folders to sift through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Q &amp; A.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kevin.read@nyumc.org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thinkingman[1]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3260704" cy="27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accurate method for assessing temperature in children who come to the Emergency Department?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method for assessing temperature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children who come to the Emergency Department?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method for </a:t>
            </a:r>
            <a:r>
              <a:rPr lang="en-US" b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assessing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temperature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children who come to the Emergency Department?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method for </a:t>
            </a:r>
            <a:r>
              <a:rPr lang="en-US" b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assessing</a:t>
            </a:r>
            <a:r>
              <a:rPr lang="en-US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children who come to the Emergency Department?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/>
              <a:t>The question.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the most 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 method for </a:t>
            </a:r>
            <a:r>
              <a:rPr lang="en-US" b="1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assessing</a:t>
            </a:r>
            <a:r>
              <a:rPr lang="en-US" dirty="0" smtClean="0">
                <a:solidFill>
                  <a:srgbClr val="00B0F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</a:t>
            </a:r>
            <a:r>
              <a:rPr lang="en-US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children</a:t>
            </a:r>
            <a:r>
              <a:rPr lang="en-US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come to the Emergency Department?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readk01\AppData\Local\Microsoft\Windows\Temporary Internet Files\Content.IE5\HUWMRL7I\Snoopy Sticker Dog From Peanuts Thinking Vinyl Dec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" y="1295400"/>
            <a:ext cx="8915400" cy="3352800"/>
          </a:xfrm>
          <a:prstGeom prst="cloudCallou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890</Words>
  <Application>Microsoft Office PowerPoint</Application>
  <PresentationFormat>On-screen Show (4:3)</PresentationFormat>
  <Paragraphs>209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Learning to fish</vt:lpstr>
      <vt:lpstr>Outline.</vt:lpstr>
      <vt:lpstr>Search Process</vt:lpstr>
      <vt:lpstr>Building the search.</vt:lpstr>
      <vt:lpstr>The question.</vt:lpstr>
      <vt:lpstr>The question.</vt:lpstr>
      <vt:lpstr>The question.</vt:lpstr>
      <vt:lpstr>The question.</vt:lpstr>
      <vt:lpstr>The question.</vt:lpstr>
      <vt:lpstr>The question.</vt:lpstr>
      <vt:lpstr>PICO(T).</vt:lpstr>
      <vt:lpstr>PICO(T).</vt:lpstr>
      <vt:lpstr>Keywords.</vt:lpstr>
      <vt:lpstr>Keywords.</vt:lpstr>
      <vt:lpstr>Keywords.</vt:lpstr>
      <vt:lpstr>Keywords.</vt:lpstr>
      <vt:lpstr>Grouping concepts with OR.</vt:lpstr>
      <vt:lpstr>Combining concepts with AND.</vt:lpstr>
      <vt:lpstr>Biomedical Databases</vt:lpstr>
      <vt:lpstr>PubMed / Medline.</vt:lpstr>
      <vt:lpstr>Medical Subject Headings (MeSH)</vt:lpstr>
      <vt:lpstr>Search terms.</vt:lpstr>
      <vt:lpstr>Searching MeSH.</vt:lpstr>
      <vt:lpstr>Adding MeSH to your search.</vt:lpstr>
      <vt:lpstr>PubMed / Medline.</vt:lpstr>
      <vt:lpstr>Adding [tags] to your search.</vt:lpstr>
      <vt:lpstr>Other databases.</vt:lpstr>
      <vt:lpstr>Your ED guide.</vt:lpstr>
      <vt:lpstr>your searches.</vt:lpstr>
      <vt:lpstr>Document it.</vt:lpstr>
      <vt:lpstr>Save it.</vt:lpstr>
      <vt:lpstr>Save it.</vt:lpstr>
      <vt:lpstr>Organizing your literature</vt:lpstr>
      <vt:lpstr>Endnote.</vt:lpstr>
      <vt:lpstr>PowerPoint Presentation</vt:lpstr>
      <vt:lpstr>Exporting to Endnote.</vt:lpstr>
      <vt:lpstr>Endnote &amp; Word.</vt:lpstr>
      <vt:lpstr>Endnote &amp; NYUHSL.</vt:lpstr>
      <vt:lpstr>Takeaways.</vt:lpstr>
      <vt:lpstr>Takeaways.</vt:lpstr>
      <vt:lpstr>Q &amp; A.</vt:lpstr>
    </vt:vector>
  </TitlesOfParts>
  <Company>NYU Langone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fish</dc:title>
  <dc:creator>admin</dc:creator>
  <cp:lastModifiedBy>admin</cp:lastModifiedBy>
  <cp:revision>45</cp:revision>
  <dcterms:created xsi:type="dcterms:W3CDTF">2015-03-16T12:52:47Z</dcterms:created>
  <dcterms:modified xsi:type="dcterms:W3CDTF">2015-04-06T15:06:12Z</dcterms:modified>
</cp:coreProperties>
</file>